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56" r:id="rId2"/>
    <p:sldId id="257" r:id="rId3"/>
    <p:sldId id="258" r:id="rId4"/>
    <p:sldId id="259" r:id="rId5"/>
    <p:sldId id="260" r:id="rId6"/>
    <p:sldId id="261" r:id="rId7"/>
    <p:sldId id="263" r:id="rId8"/>
    <p:sldId id="264" r:id="rId9"/>
    <p:sldId id="268" r:id="rId10"/>
    <p:sldId id="265" r:id="rId11"/>
    <p:sldId id="266" r:id="rId12"/>
    <p:sldId id="267" r:id="rId1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1F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324" autoAdjust="0"/>
  </p:normalViewPr>
  <p:slideViewPr>
    <p:cSldViewPr>
      <p:cViewPr>
        <p:scale>
          <a:sx n="66" d="100"/>
          <a:sy n="66" d="100"/>
        </p:scale>
        <p:origin x="-2094" y="-3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13796C-92AB-4FCB-81D4-0D4B6545DFA0}" type="datetimeFigureOut">
              <a:rPr lang="nl-NL" smtClean="0"/>
              <a:t>13-6-2013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93BD09-0263-4CC7-A61B-50A4E6EAC6EC}" type="slidenum">
              <a:rPr lang="nl-NL" smtClean="0"/>
              <a:t>‹nr.›</a:t>
            </a:fld>
            <a:endParaRPr lang="nl-NL"/>
          </a:p>
        </p:txBody>
      </p:sp>
    </p:spTree>
    <p:extLst>
      <p:ext uri="{BB962C8B-B14F-4D97-AF65-F5344CB8AC3E}">
        <p14:creationId xmlns:p14="http://schemas.microsoft.com/office/powerpoint/2010/main" val="766680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NOTE: This</a:t>
            </a:r>
            <a:r>
              <a:rPr lang="en-US" sz="1200" b="0" i="0" u="none" strike="noStrike" kern="1200" baseline="0" dirty="0" smtClean="0">
                <a:solidFill>
                  <a:schemeClr val="tx1"/>
                </a:solidFill>
                <a:effectLst/>
                <a:latin typeface="+mn-lt"/>
                <a:ea typeface="+mn-ea"/>
                <a:cs typeface="+mn-cs"/>
              </a:rPr>
              <a:t> presentation uses animations. Run the 1 minute presentation as a slideshow in order to see the animations properly.</a:t>
            </a:r>
          </a:p>
          <a:p>
            <a:r>
              <a:rPr lang="en-US" sz="1200" b="0" i="0" u="none" strike="noStrike" kern="1200" baseline="0" dirty="0" smtClean="0">
                <a:solidFill>
                  <a:schemeClr val="tx1"/>
                </a:solidFill>
                <a:effectLst/>
                <a:latin typeface="+mn-lt"/>
                <a:ea typeface="+mn-ea"/>
                <a:cs typeface="+mn-cs"/>
              </a:rPr>
              <a:t> </a:t>
            </a:r>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Our </a:t>
            </a:r>
            <a:r>
              <a:rPr lang="en-US" sz="1200" b="0" i="0" u="none" strike="noStrike" kern="1200" dirty="0" smtClean="0">
                <a:solidFill>
                  <a:schemeClr val="tx1"/>
                </a:solidFill>
                <a:effectLst/>
                <a:latin typeface="+mn-lt"/>
                <a:ea typeface="+mn-ea"/>
                <a:cs typeface="+mn-cs"/>
              </a:rPr>
              <a:t>dream</a:t>
            </a:r>
            <a:r>
              <a:rPr lang="en-US" sz="1200" b="0" i="0" u="none" strike="noStrike" kern="1200" baseline="0" dirty="0" smtClean="0">
                <a:solidFill>
                  <a:schemeClr val="tx1"/>
                </a:solidFill>
                <a:effectLst/>
                <a:latin typeface="+mn-lt"/>
                <a:ea typeface="+mn-ea"/>
                <a:cs typeface="+mn-cs"/>
              </a:rPr>
              <a:t> technology, </a:t>
            </a:r>
            <a:r>
              <a:rPr lang="en-US" sz="1200" b="0" i="0" u="none" strike="noStrike" kern="1200" dirty="0" smtClean="0">
                <a:solidFill>
                  <a:schemeClr val="tx1"/>
                </a:solidFill>
                <a:effectLst/>
                <a:latin typeface="+mn-lt"/>
                <a:ea typeface="+mn-ea"/>
                <a:cs typeface="+mn-cs"/>
              </a:rPr>
              <a:t>is a technology which will reduce queues at stores, supermarkets, airports and any other place where queuing is an everyday occurrence. </a:t>
            </a:r>
            <a:endParaRPr lang="nl-NL" dirty="0"/>
          </a:p>
        </p:txBody>
      </p:sp>
      <p:sp>
        <p:nvSpPr>
          <p:cNvPr id="4" name="Tijdelijke aanduiding voor dianummer 3"/>
          <p:cNvSpPr>
            <a:spLocks noGrp="1"/>
          </p:cNvSpPr>
          <p:nvPr>
            <p:ph type="sldNum" sz="quarter" idx="10"/>
          </p:nvPr>
        </p:nvSpPr>
        <p:spPr/>
        <p:txBody>
          <a:bodyPr/>
          <a:lstStyle/>
          <a:p>
            <a:fld id="{8B93BD09-0263-4CC7-A61B-50A4E6EAC6EC}" type="slidenum">
              <a:rPr lang="nl-NL" smtClean="0"/>
              <a:t>1</a:t>
            </a:fld>
            <a:endParaRPr lang="nl-NL"/>
          </a:p>
        </p:txBody>
      </p:sp>
    </p:spTree>
    <p:extLst>
      <p:ext uri="{BB962C8B-B14F-4D97-AF65-F5344CB8AC3E}">
        <p14:creationId xmlns:p14="http://schemas.microsoft.com/office/powerpoint/2010/main" val="88989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An mobile application that an user</a:t>
            </a:r>
            <a:r>
              <a:rPr lang="en-US" sz="1200" b="0" i="0" u="none" strike="noStrike" kern="1200" baseline="0" dirty="0" smtClean="0">
                <a:solidFill>
                  <a:schemeClr val="tx1"/>
                </a:solidFill>
                <a:effectLst/>
                <a:latin typeface="+mn-lt"/>
                <a:ea typeface="+mn-ea"/>
                <a:cs typeface="+mn-cs"/>
              </a:rPr>
              <a:t> can choose to use. The user can automatically pay for his products when walking out of the store and </a:t>
            </a:r>
            <a:r>
              <a:rPr lang="en-US" sz="1200" b="0" i="0" u="none" strike="noStrike" kern="1200" dirty="0" smtClean="0">
                <a:solidFill>
                  <a:schemeClr val="tx1"/>
                </a:solidFill>
                <a:effectLst/>
                <a:latin typeface="+mn-lt"/>
                <a:ea typeface="+mn-ea"/>
                <a:cs typeface="+mn-cs"/>
              </a:rPr>
              <a:t>advise users what the best time is for them to arrive at a store</a:t>
            </a:r>
            <a:r>
              <a:rPr lang="en-US" sz="1200" b="0" i="0" u="none" strike="noStrike" kern="1200" baseline="0" dirty="0" smtClean="0">
                <a:solidFill>
                  <a:schemeClr val="tx1"/>
                </a:solidFill>
                <a:effectLst/>
                <a:latin typeface="+mn-lt"/>
                <a:ea typeface="+mn-ea"/>
                <a:cs typeface="+mn-cs"/>
              </a:rPr>
              <a:t> to avoid crowds.</a:t>
            </a:r>
            <a:endParaRPr lang="nl-NL" dirty="0"/>
          </a:p>
        </p:txBody>
      </p:sp>
      <p:sp>
        <p:nvSpPr>
          <p:cNvPr id="4" name="Tijdelijke aanduiding voor dianummer 3"/>
          <p:cNvSpPr>
            <a:spLocks noGrp="1"/>
          </p:cNvSpPr>
          <p:nvPr>
            <p:ph type="sldNum" sz="quarter" idx="10"/>
          </p:nvPr>
        </p:nvSpPr>
        <p:spPr/>
        <p:txBody>
          <a:bodyPr/>
          <a:lstStyle/>
          <a:p>
            <a:fld id="{8B93BD09-0263-4CC7-A61B-50A4E6EAC6EC}" type="slidenum">
              <a:rPr lang="nl-NL" smtClean="0"/>
              <a:t>10</a:t>
            </a:fld>
            <a:endParaRPr lang="nl-NL"/>
          </a:p>
        </p:txBody>
      </p:sp>
    </p:spTree>
    <p:extLst>
      <p:ext uri="{BB962C8B-B14F-4D97-AF65-F5344CB8AC3E}">
        <p14:creationId xmlns:p14="http://schemas.microsoft.com/office/powerpoint/2010/main" val="889897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Privacy</a:t>
            </a:r>
            <a:r>
              <a:rPr lang="en-US" sz="1200" b="0" i="0" u="none" strike="noStrike" kern="1200" baseline="0" dirty="0" smtClean="0">
                <a:solidFill>
                  <a:schemeClr val="tx1"/>
                </a:solidFill>
                <a:effectLst/>
                <a:latin typeface="+mn-lt"/>
                <a:ea typeface="+mn-ea"/>
                <a:cs typeface="+mn-cs"/>
              </a:rPr>
              <a:t> problems</a:t>
            </a:r>
            <a:endParaRPr lang="nl-NL" dirty="0"/>
          </a:p>
        </p:txBody>
      </p:sp>
      <p:sp>
        <p:nvSpPr>
          <p:cNvPr id="4" name="Tijdelijke aanduiding voor dianummer 3"/>
          <p:cNvSpPr>
            <a:spLocks noGrp="1"/>
          </p:cNvSpPr>
          <p:nvPr>
            <p:ph type="sldNum" sz="quarter" idx="10"/>
          </p:nvPr>
        </p:nvSpPr>
        <p:spPr/>
        <p:txBody>
          <a:bodyPr/>
          <a:lstStyle/>
          <a:p>
            <a:fld id="{8B93BD09-0263-4CC7-A61B-50A4E6EAC6EC}" type="slidenum">
              <a:rPr lang="nl-NL" smtClean="0"/>
              <a:t>11</a:t>
            </a:fld>
            <a:endParaRPr lang="nl-NL"/>
          </a:p>
        </p:txBody>
      </p:sp>
    </p:spTree>
    <p:extLst>
      <p:ext uri="{BB962C8B-B14F-4D97-AF65-F5344CB8AC3E}">
        <p14:creationId xmlns:p14="http://schemas.microsoft.com/office/powerpoint/2010/main" val="88989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sz="1200" b="0" i="0" u="none" strike="noStrike" kern="1200" dirty="0" err="1" smtClean="0">
                <a:solidFill>
                  <a:schemeClr val="tx1"/>
                </a:solidFill>
                <a:effectLst/>
                <a:latin typeface="+mn-lt"/>
                <a:ea typeface="+mn-ea"/>
                <a:cs typeface="+mn-cs"/>
              </a:rPr>
              <a:t>Ap</a:t>
            </a:r>
            <a:endParaRPr lang="nl-NL" dirty="0"/>
          </a:p>
        </p:txBody>
      </p:sp>
      <p:sp>
        <p:nvSpPr>
          <p:cNvPr id="4" name="Tijdelijke aanduiding voor dianummer 3"/>
          <p:cNvSpPr>
            <a:spLocks noGrp="1"/>
          </p:cNvSpPr>
          <p:nvPr>
            <p:ph type="sldNum" sz="quarter" idx="10"/>
          </p:nvPr>
        </p:nvSpPr>
        <p:spPr/>
        <p:txBody>
          <a:bodyPr/>
          <a:lstStyle/>
          <a:p>
            <a:fld id="{8B93BD09-0263-4CC7-A61B-50A4E6EAC6EC}" type="slidenum">
              <a:rPr lang="nl-NL" smtClean="0"/>
              <a:t>12</a:t>
            </a:fld>
            <a:endParaRPr lang="nl-NL"/>
          </a:p>
        </p:txBody>
      </p:sp>
    </p:spTree>
    <p:extLst>
      <p:ext uri="{BB962C8B-B14F-4D97-AF65-F5344CB8AC3E}">
        <p14:creationId xmlns:p14="http://schemas.microsoft.com/office/powerpoint/2010/main" val="88989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An mobile application that an user</a:t>
            </a:r>
            <a:r>
              <a:rPr lang="en-US" sz="1200" b="0" i="0" u="none" strike="noStrike" kern="1200" baseline="0" dirty="0" smtClean="0">
                <a:solidFill>
                  <a:schemeClr val="tx1"/>
                </a:solidFill>
                <a:effectLst/>
                <a:latin typeface="+mn-lt"/>
                <a:ea typeface="+mn-ea"/>
                <a:cs typeface="+mn-cs"/>
              </a:rPr>
              <a:t> can choose to use. The user can automatically pay for his products when walking out of the store and </a:t>
            </a:r>
            <a:r>
              <a:rPr lang="en-US" sz="1200" b="0" i="0" u="none" strike="noStrike" kern="1200" dirty="0" smtClean="0">
                <a:solidFill>
                  <a:schemeClr val="tx1"/>
                </a:solidFill>
                <a:effectLst/>
                <a:latin typeface="+mn-lt"/>
                <a:ea typeface="+mn-ea"/>
                <a:cs typeface="+mn-cs"/>
              </a:rPr>
              <a:t>advise users what the best time is for them to arrive at a store</a:t>
            </a:r>
            <a:r>
              <a:rPr lang="en-US" sz="1200" b="0" i="0" u="none" strike="noStrike" kern="1200" baseline="0" dirty="0" smtClean="0">
                <a:solidFill>
                  <a:schemeClr val="tx1"/>
                </a:solidFill>
                <a:effectLst/>
                <a:latin typeface="+mn-lt"/>
                <a:ea typeface="+mn-ea"/>
                <a:cs typeface="+mn-cs"/>
              </a:rPr>
              <a:t> to avoid crowds.</a:t>
            </a:r>
            <a:endParaRPr lang="nl-NL" dirty="0"/>
          </a:p>
        </p:txBody>
      </p:sp>
      <p:sp>
        <p:nvSpPr>
          <p:cNvPr id="4" name="Tijdelijke aanduiding voor dianummer 3"/>
          <p:cNvSpPr>
            <a:spLocks noGrp="1"/>
          </p:cNvSpPr>
          <p:nvPr>
            <p:ph type="sldNum" sz="quarter" idx="10"/>
          </p:nvPr>
        </p:nvSpPr>
        <p:spPr/>
        <p:txBody>
          <a:bodyPr/>
          <a:lstStyle/>
          <a:p>
            <a:fld id="{8B93BD09-0263-4CC7-A61B-50A4E6EAC6EC}" type="slidenum">
              <a:rPr lang="nl-NL" smtClean="0"/>
              <a:t>2</a:t>
            </a:fld>
            <a:endParaRPr lang="nl-NL"/>
          </a:p>
        </p:txBody>
      </p:sp>
    </p:spTree>
    <p:extLst>
      <p:ext uri="{BB962C8B-B14F-4D97-AF65-F5344CB8AC3E}">
        <p14:creationId xmlns:p14="http://schemas.microsoft.com/office/powerpoint/2010/main" val="88989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Benefits for the user is that they have a overall better shopping</a:t>
            </a:r>
            <a:r>
              <a:rPr lang="en-US" sz="1200" b="0" i="0" u="none" strike="noStrike" kern="1200" baseline="0" dirty="0" smtClean="0">
                <a:solidFill>
                  <a:schemeClr val="tx1"/>
                </a:solidFill>
                <a:effectLst/>
                <a:latin typeface="+mn-lt"/>
                <a:ea typeface="+mn-ea"/>
                <a:cs typeface="+mn-cs"/>
              </a:rPr>
              <a:t> experience, because they don’t have to wait, it’s not crowded in the shops, you don’t bump into other persons. </a:t>
            </a:r>
            <a:endParaRPr lang="nl-NL" dirty="0"/>
          </a:p>
        </p:txBody>
      </p:sp>
      <p:sp>
        <p:nvSpPr>
          <p:cNvPr id="4" name="Tijdelijke aanduiding voor dianummer 3"/>
          <p:cNvSpPr>
            <a:spLocks noGrp="1"/>
          </p:cNvSpPr>
          <p:nvPr>
            <p:ph type="sldNum" sz="quarter" idx="10"/>
          </p:nvPr>
        </p:nvSpPr>
        <p:spPr/>
        <p:txBody>
          <a:bodyPr/>
          <a:lstStyle/>
          <a:p>
            <a:fld id="{8B93BD09-0263-4CC7-A61B-50A4E6EAC6EC}" type="slidenum">
              <a:rPr lang="nl-NL" smtClean="0"/>
              <a:t>3</a:t>
            </a:fld>
            <a:endParaRPr lang="nl-NL"/>
          </a:p>
        </p:txBody>
      </p:sp>
    </p:spTree>
    <p:extLst>
      <p:ext uri="{BB962C8B-B14F-4D97-AF65-F5344CB8AC3E}">
        <p14:creationId xmlns:p14="http://schemas.microsoft.com/office/powerpoint/2010/main" val="88989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Society is in general happier because they spent less time waiting and have more time to be for example</a:t>
            </a:r>
            <a:r>
              <a:rPr lang="en-US" sz="1200" b="0" i="0" u="none" strike="noStrike" kern="1200" baseline="0" dirty="0" smtClean="0">
                <a:solidFill>
                  <a:schemeClr val="tx1"/>
                </a:solidFill>
                <a:effectLst/>
                <a:latin typeface="+mn-lt"/>
                <a:ea typeface="+mn-ea"/>
                <a:cs typeface="+mn-cs"/>
              </a:rPr>
              <a:t> at their friends and family</a:t>
            </a:r>
            <a:endParaRPr lang="nl-NL" dirty="0"/>
          </a:p>
        </p:txBody>
      </p:sp>
      <p:sp>
        <p:nvSpPr>
          <p:cNvPr id="4" name="Tijdelijke aanduiding voor dianummer 3"/>
          <p:cNvSpPr>
            <a:spLocks noGrp="1"/>
          </p:cNvSpPr>
          <p:nvPr>
            <p:ph type="sldNum" sz="quarter" idx="10"/>
          </p:nvPr>
        </p:nvSpPr>
        <p:spPr/>
        <p:txBody>
          <a:bodyPr/>
          <a:lstStyle/>
          <a:p>
            <a:fld id="{8B93BD09-0263-4CC7-A61B-50A4E6EAC6EC}" type="slidenum">
              <a:rPr lang="nl-NL" smtClean="0"/>
              <a:t>4</a:t>
            </a:fld>
            <a:endParaRPr lang="nl-NL"/>
          </a:p>
        </p:txBody>
      </p:sp>
    </p:spTree>
    <p:extLst>
      <p:ext uri="{BB962C8B-B14F-4D97-AF65-F5344CB8AC3E}">
        <p14:creationId xmlns:p14="http://schemas.microsoft.com/office/powerpoint/2010/main" val="88989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Enterprise can lower the amount of employees</a:t>
            </a:r>
            <a:r>
              <a:rPr lang="en-US" sz="1200" b="0" i="0" u="none" strike="noStrike" kern="1200" baseline="0" dirty="0" smtClean="0">
                <a:solidFill>
                  <a:schemeClr val="tx1"/>
                </a:solidFill>
                <a:effectLst/>
                <a:latin typeface="+mn-lt"/>
                <a:ea typeface="+mn-ea"/>
                <a:cs typeface="+mn-cs"/>
              </a:rPr>
              <a:t> an maybe even the size of the building, so the enterprise can make </a:t>
            </a:r>
            <a:r>
              <a:rPr lang="en-US" sz="1200" b="0" i="0" u="none" strike="noStrike" kern="1200" baseline="0" smtClean="0">
                <a:solidFill>
                  <a:schemeClr val="tx1"/>
                </a:solidFill>
                <a:effectLst/>
                <a:latin typeface="+mn-lt"/>
                <a:ea typeface="+mn-ea"/>
                <a:cs typeface="+mn-cs"/>
              </a:rPr>
              <a:t>more profit</a:t>
            </a:r>
            <a:endParaRPr lang="nl-NL" dirty="0"/>
          </a:p>
        </p:txBody>
      </p:sp>
      <p:sp>
        <p:nvSpPr>
          <p:cNvPr id="4" name="Tijdelijke aanduiding voor dianummer 3"/>
          <p:cNvSpPr>
            <a:spLocks noGrp="1"/>
          </p:cNvSpPr>
          <p:nvPr>
            <p:ph type="sldNum" sz="quarter" idx="10"/>
          </p:nvPr>
        </p:nvSpPr>
        <p:spPr/>
        <p:txBody>
          <a:bodyPr/>
          <a:lstStyle/>
          <a:p>
            <a:fld id="{8B93BD09-0263-4CC7-A61B-50A4E6EAC6EC}" type="slidenum">
              <a:rPr lang="nl-NL" smtClean="0"/>
              <a:t>5</a:t>
            </a:fld>
            <a:endParaRPr lang="nl-NL"/>
          </a:p>
        </p:txBody>
      </p:sp>
    </p:spTree>
    <p:extLst>
      <p:ext uri="{BB962C8B-B14F-4D97-AF65-F5344CB8AC3E}">
        <p14:creationId xmlns:p14="http://schemas.microsoft.com/office/powerpoint/2010/main" val="88989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Next</a:t>
            </a:r>
            <a:r>
              <a:rPr lang="en-US" sz="1200" b="0" i="0" u="none" strike="noStrike" kern="1200" baseline="0" dirty="0" smtClean="0">
                <a:solidFill>
                  <a:schemeClr val="tx1"/>
                </a:solidFill>
                <a:effectLst/>
                <a:latin typeface="+mn-lt"/>
                <a:ea typeface="+mn-ea"/>
                <a:cs typeface="+mn-cs"/>
              </a:rPr>
              <a:t> follows the 5 minute presentation, without animations</a:t>
            </a:r>
            <a:endParaRPr lang="nl-NL" dirty="0"/>
          </a:p>
        </p:txBody>
      </p:sp>
      <p:sp>
        <p:nvSpPr>
          <p:cNvPr id="4" name="Tijdelijke aanduiding voor dianummer 3"/>
          <p:cNvSpPr>
            <a:spLocks noGrp="1"/>
          </p:cNvSpPr>
          <p:nvPr>
            <p:ph type="sldNum" sz="quarter" idx="10"/>
          </p:nvPr>
        </p:nvSpPr>
        <p:spPr/>
        <p:txBody>
          <a:bodyPr/>
          <a:lstStyle/>
          <a:p>
            <a:fld id="{8B93BD09-0263-4CC7-A61B-50A4E6EAC6EC}" type="slidenum">
              <a:rPr lang="nl-NL" smtClean="0"/>
              <a:t>6</a:t>
            </a:fld>
            <a:endParaRPr lang="nl-NL"/>
          </a:p>
        </p:txBody>
      </p:sp>
    </p:spTree>
    <p:extLst>
      <p:ext uri="{BB962C8B-B14F-4D97-AF65-F5344CB8AC3E}">
        <p14:creationId xmlns:p14="http://schemas.microsoft.com/office/powerpoint/2010/main" val="88989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Our dream was first to reduce queues in for example</a:t>
            </a:r>
            <a:r>
              <a:rPr lang="en-US" sz="1200" b="0" i="0" u="none" strike="noStrike" kern="1200" baseline="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rPr>
              <a:t>supermarkets, airports and any other place where queuing is an everyday occurrence. But</a:t>
            </a:r>
            <a:r>
              <a:rPr lang="en-US" sz="1200" b="0" i="0" u="none" strike="noStrike" kern="1200" baseline="0" dirty="0" smtClean="0">
                <a:solidFill>
                  <a:schemeClr val="tx1"/>
                </a:solidFill>
                <a:effectLst/>
                <a:latin typeface="+mn-lt"/>
                <a:ea typeface="+mn-ea"/>
                <a:cs typeface="+mn-cs"/>
              </a:rPr>
              <a:t> then we realized that being in a queue doesn’t make anybody happier, so why should we be in queues in the first place? Can we find a solution so queues don’t have to occur anymore making everybody more happy. </a:t>
            </a:r>
            <a:endParaRPr lang="nl-NL" dirty="0"/>
          </a:p>
        </p:txBody>
      </p:sp>
      <p:sp>
        <p:nvSpPr>
          <p:cNvPr id="4" name="Tijdelijke aanduiding voor dianummer 3"/>
          <p:cNvSpPr>
            <a:spLocks noGrp="1"/>
          </p:cNvSpPr>
          <p:nvPr>
            <p:ph type="sldNum" sz="quarter" idx="10"/>
          </p:nvPr>
        </p:nvSpPr>
        <p:spPr/>
        <p:txBody>
          <a:bodyPr/>
          <a:lstStyle/>
          <a:p>
            <a:fld id="{8B93BD09-0263-4CC7-A61B-50A4E6EAC6EC}" type="slidenum">
              <a:rPr lang="nl-NL" smtClean="0"/>
              <a:t>7</a:t>
            </a:fld>
            <a:endParaRPr lang="nl-NL"/>
          </a:p>
        </p:txBody>
      </p:sp>
    </p:spTree>
    <p:extLst>
      <p:ext uri="{BB962C8B-B14F-4D97-AF65-F5344CB8AC3E}">
        <p14:creationId xmlns:p14="http://schemas.microsoft.com/office/powerpoint/2010/main" val="88989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When entering a shop</a:t>
            </a:r>
            <a:r>
              <a:rPr lang="en-US" sz="1200" b="0" i="0" u="none" strike="noStrike" kern="1200" baseline="0" dirty="0" smtClean="0">
                <a:solidFill>
                  <a:schemeClr val="tx1"/>
                </a:solidFill>
                <a:effectLst/>
                <a:latin typeface="+mn-lt"/>
                <a:ea typeface="+mn-ea"/>
                <a:cs typeface="+mn-cs"/>
              </a:rPr>
              <a:t> you open the app on your mobile phone in order to let your phone track the products you pick. The app is smart enough distinguish the products that move along with you and the stationary objects by an induction sticker that is on the product. When you are done shopping, you check the list of products and if all the products are recognized. You confirm that all the products are tracked and click to pay on your mobile phone. Your phones sends the message to the shop that you have paid for that specific list of products and sends a message to the security towers that they temporarily don’t have to beep when that products pass by. </a:t>
            </a:r>
            <a:endParaRPr lang="nl-NL" dirty="0"/>
          </a:p>
        </p:txBody>
      </p:sp>
      <p:sp>
        <p:nvSpPr>
          <p:cNvPr id="4" name="Tijdelijke aanduiding voor dianummer 3"/>
          <p:cNvSpPr>
            <a:spLocks noGrp="1"/>
          </p:cNvSpPr>
          <p:nvPr>
            <p:ph type="sldNum" sz="quarter" idx="10"/>
          </p:nvPr>
        </p:nvSpPr>
        <p:spPr/>
        <p:txBody>
          <a:bodyPr/>
          <a:lstStyle/>
          <a:p>
            <a:fld id="{8B93BD09-0263-4CC7-A61B-50A4E6EAC6EC}" type="slidenum">
              <a:rPr lang="nl-NL" smtClean="0"/>
              <a:t>8</a:t>
            </a:fld>
            <a:endParaRPr lang="nl-NL"/>
          </a:p>
        </p:txBody>
      </p:sp>
    </p:spTree>
    <p:extLst>
      <p:ext uri="{BB962C8B-B14F-4D97-AF65-F5344CB8AC3E}">
        <p14:creationId xmlns:p14="http://schemas.microsoft.com/office/powerpoint/2010/main" val="88989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Also you</a:t>
            </a:r>
            <a:r>
              <a:rPr lang="en-US" sz="1200" b="0" i="0" u="none" strike="noStrike" kern="1200" baseline="0" dirty="0" smtClean="0">
                <a:solidFill>
                  <a:schemeClr val="tx1"/>
                </a:solidFill>
                <a:effectLst/>
                <a:latin typeface="+mn-lt"/>
                <a:ea typeface="+mn-ea"/>
                <a:cs typeface="+mn-cs"/>
              </a:rPr>
              <a:t> can use the app to indicate how busy it is in certain places….(More </a:t>
            </a:r>
            <a:r>
              <a:rPr lang="en-US" sz="1200" b="0" i="0" u="none" strike="noStrike" kern="1200" baseline="0" dirty="0" err="1" smtClean="0">
                <a:solidFill>
                  <a:schemeClr val="tx1"/>
                </a:solidFill>
                <a:effectLst/>
                <a:latin typeface="+mn-lt"/>
                <a:ea typeface="+mn-ea"/>
                <a:cs typeface="+mn-cs"/>
              </a:rPr>
              <a:t>explination</a:t>
            </a:r>
            <a:r>
              <a:rPr lang="en-US" sz="1200" b="0" i="0" u="none" strike="noStrike" kern="1200" baseline="0" dirty="0" smtClean="0">
                <a:solidFill>
                  <a:schemeClr val="tx1"/>
                </a:solidFill>
                <a:effectLst/>
                <a:latin typeface="+mn-lt"/>
                <a:ea typeface="+mn-ea"/>
                <a:cs typeface="+mn-cs"/>
              </a:rPr>
              <a:t>, Max)</a:t>
            </a:r>
            <a:endParaRPr lang="nl-NL" dirty="0"/>
          </a:p>
        </p:txBody>
      </p:sp>
      <p:sp>
        <p:nvSpPr>
          <p:cNvPr id="4" name="Tijdelijke aanduiding voor dianummer 3"/>
          <p:cNvSpPr>
            <a:spLocks noGrp="1"/>
          </p:cNvSpPr>
          <p:nvPr>
            <p:ph type="sldNum" sz="quarter" idx="10"/>
          </p:nvPr>
        </p:nvSpPr>
        <p:spPr/>
        <p:txBody>
          <a:bodyPr/>
          <a:lstStyle/>
          <a:p>
            <a:fld id="{8B93BD09-0263-4CC7-A61B-50A4E6EAC6EC}" type="slidenum">
              <a:rPr lang="nl-NL" smtClean="0"/>
              <a:t>9</a:t>
            </a:fld>
            <a:endParaRPr lang="nl-NL"/>
          </a:p>
        </p:txBody>
      </p:sp>
    </p:spTree>
    <p:extLst>
      <p:ext uri="{BB962C8B-B14F-4D97-AF65-F5344CB8AC3E}">
        <p14:creationId xmlns:p14="http://schemas.microsoft.com/office/powerpoint/2010/main" val="88989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31A2C187-216C-4621-ACE9-819879BC38C1}" type="datetimeFigureOut">
              <a:rPr lang="nl-NL" smtClean="0"/>
              <a:t>13-6-2013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CD62406-82C9-421B-9B9E-8E6F866E8D2A}" type="slidenum">
              <a:rPr lang="nl-NL" smtClean="0"/>
              <a:t>‹nr.›</a:t>
            </a:fld>
            <a:endParaRPr lang="nl-NL"/>
          </a:p>
        </p:txBody>
      </p:sp>
    </p:spTree>
    <p:extLst>
      <p:ext uri="{BB962C8B-B14F-4D97-AF65-F5344CB8AC3E}">
        <p14:creationId xmlns:p14="http://schemas.microsoft.com/office/powerpoint/2010/main" val="628495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1A2C187-216C-4621-ACE9-819879BC38C1}" type="datetimeFigureOut">
              <a:rPr lang="nl-NL" smtClean="0"/>
              <a:t>13-6-2013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CD62406-82C9-421B-9B9E-8E6F866E8D2A}" type="slidenum">
              <a:rPr lang="nl-NL" smtClean="0"/>
              <a:t>‹nr.›</a:t>
            </a:fld>
            <a:endParaRPr lang="nl-NL"/>
          </a:p>
        </p:txBody>
      </p:sp>
    </p:spTree>
    <p:extLst>
      <p:ext uri="{BB962C8B-B14F-4D97-AF65-F5344CB8AC3E}">
        <p14:creationId xmlns:p14="http://schemas.microsoft.com/office/powerpoint/2010/main" val="2761005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1A2C187-216C-4621-ACE9-819879BC38C1}" type="datetimeFigureOut">
              <a:rPr lang="nl-NL" smtClean="0"/>
              <a:t>13-6-2013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CD62406-82C9-421B-9B9E-8E6F866E8D2A}" type="slidenum">
              <a:rPr lang="nl-NL" smtClean="0"/>
              <a:t>‹nr.›</a:t>
            </a:fld>
            <a:endParaRPr lang="nl-NL"/>
          </a:p>
        </p:txBody>
      </p:sp>
    </p:spTree>
    <p:extLst>
      <p:ext uri="{BB962C8B-B14F-4D97-AF65-F5344CB8AC3E}">
        <p14:creationId xmlns:p14="http://schemas.microsoft.com/office/powerpoint/2010/main" val="153146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1A2C187-216C-4621-ACE9-819879BC38C1}" type="datetimeFigureOut">
              <a:rPr lang="nl-NL" smtClean="0"/>
              <a:t>13-6-2013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CD62406-82C9-421B-9B9E-8E6F866E8D2A}" type="slidenum">
              <a:rPr lang="nl-NL" smtClean="0"/>
              <a:t>‹nr.›</a:t>
            </a:fld>
            <a:endParaRPr lang="nl-NL"/>
          </a:p>
        </p:txBody>
      </p:sp>
    </p:spTree>
    <p:extLst>
      <p:ext uri="{BB962C8B-B14F-4D97-AF65-F5344CB8AC3E}">
        <p14:creationId xmlns:p14="http://schemas.microsoft.com/office/powerpoint/2010/main" val="2497782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1A2C187-216C-4621-ACE9-819879BC38C1}" type="datetimeFigureOut">
              <a:rPr lang="nl-NL" smtClean="0"/>
              <a:t>13-6-2013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CD62406-82C9-421B-9B9E-8E6F866E8D2A}" type="slidenum">
              <a:rPr lang="nl-NL" smtClean="0"/>
              <a:t>‹nr.›</a:t>
            </a:fld>
            <a:endParaRPr lang="nl-NL"/>
          </a:p>
        </p:txBody>
      </p:sp>
    </p:spTree>
    <p:extLst>
      <p:ext uri="{BB962C8B-B14F-4D97-AF65-F5344CB8AC3E}">
        <p14:creationId xmlns:p14="http://schemas.microsoft.com/office/powerpoint/2010/main" val="1962553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1A2C187-216C-4621-ACE9-819879BC38C1}" type="datetimeFigureOut">
              <a:rPr lang="nl-NL" smtClean="0"/>
              <a:t>13-6-2013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CD62406-82C9-421B-9B9E-8E6F866E8D2A}" type="slidenum">
              <a:rPr lang="nl-NL" smtClean="0"/>
              <a:t>‹nr.›</a:t>
            </a:fld>
            <a:endParaRPr lang="nl-NL"/>
          </a:p>
        </p:txBody>
      </p:sp>
    </p:spTree>
    <p:extLst>
      <p:ext uri="{BB962C8B-B14F-4D97-AF65-F5344CB8AC3E}">
        <p14:creationId xmlns:p14="http://schemas.microsoft.com/office/powerpoint/2010/main" val="3743665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1A2C187-216C-4621-ACE9-819879BC38C1}" type="datetimeFigureOut">
              <a:rPr lang="nl-NL" smtClean="0"/>
              <a:t>13-6-2013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CD62406-82C9-421B-9B9E-8E6F866E8D2A}" type="slidenum">
              <a:rPr lang="nl-NL" smtClean="0"/>
              <a:t>‹nr.›</a:t>
            </a:fld>
            <a:endParaRPr lang="nl-NL"/>
          </a:p>
        </p:txBody>
      </p:sp>
    </p:spTree>
    <p:extLst>
      <p:ext uri="{BB962C8B-B14F-4D97-AF65-F5344CB8AC3E}">
        <p14:creationId xmlns:p14="http://schemas.microsoft.com/office/powerpoint/2010/main" val="2392567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1A2C187-216C-4621-ACE9-819879BC38C1}" type="datetimeFigureOut">
              <a:rPr lang="nl-NL" smtClean="0"/>
              <a:t>13-6-2013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CD62406-82C9-421B-9B9E-8E6F866E8D2A}" type="slidenum">
              <a:rPr lang="nl-NL" smtClean="0"/>
              <a:t>‹nr.›</a:t>
            </a:fld>
            <a:endParaRPr lang="nl-NL"/>
          </a:p>
        </p:txBody>
      </p:sp>
    </p:spTree>
    <p:extLst>
      <p:ext uri="{BB962C8B-B14F-4D97-AF65-F5344CB8AC3E}">
        <p14:creationId xmlns:p14="http://schemas.microsoft.com/office/powerpoint/2010/main" val="1237324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1A2C187-216C-4621-ACE9-819879BC38C1}" type="datetimeFigureOut">
              <a:rPr lang="nl-NL" smtClean="0"/>
              <a:t>13-6-2013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CD62406-82C9-421B-9B9E-8E6F866E8D2A}" type="slidenum">
              <a:rPr lang="nl-NL" smtClean="0"/>
              <a:t>‹nr.›</a:t>
            </a:fld>
            <a:endParaRPr lang="nl-NL"/>
          </a:p>
        </p:txBody>
      </p:sp>
    </p:spTree>
    <p:extLst>
      <p:ext uri="{BB962C8B-B14F-4D97-AF65-F5344CB8AC3E}">
        <p14:creationId xmlns:p14="http://schemas.microsoft.com/office/powerpoint/2010/main" val="3344657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1A2C187-216C-4621-ACE9-819879BC38C1}" type="datetimeFigureOut">
              <a:rPr lang="nl-NL" smtClean="0"/>
              <a:t>13-6-2013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CD62406-82C9-421B-9B9E-8E6F866E8D2A}" type="slidenum">
              <a:rPr lang="nl-NL" smtClean="0"/>
              <a:t>‹nr.›</a:t>
            </a:fld>
            <a:endParaRPr lang="nl-NL"/>
          </a:p>
        </p:txBody>
      </p:sp>
    </p:spTree>
    <p:extLst>
      <p:ext uri="{BB962C8B-B14F-4D97-AF65-F5344CB8AC3E}">
        <p14:creationId xmlns:p14="http://schemas.microsoft.com/office/powerpoint/2010/main" val="3573461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1A2C187-216C-4621-ACE9-819879BC38C1}" type="datetimeFigureOut">
              <a:rPr lang="nl-NL" smtClean="0"/>
              <a:t>13-6-2013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CD62406-82C9-421B-9B9E-8E6F866E8D2A}" type="slidenum">
              <a:rPr lang="nl-NL" smtClean="0"/>
              <a:t>‹nr.›</a:t>
            </a:fld>
            <a:endParaRPr lang="nl-NL"/>
          </a:p>
        </p:txBody>
      </p:sp>
    </p:spTree>
    <p:extLst>
      <p:ext uri="{BB962C8B-B14F-4D97-AF65-F5344CB8AC3E}">
        <p14:creationId xmlns:p14="http://schemas.microsoft.com/office/powerpoint/2010/main" val="2487406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7000">
              <a:schemeClr val="bg1">
                <a:tint val="80000"/>
                <a:satMod val="300000"/>
              </a:schemeClr>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2C187-216C-4621-ACE9-819879BC38C1}" type="datetimeFigureOut">
              <a:rPr lang="nl-NL" smtClean="0"/>
              <a:t>13-6-2013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62406-82C9-421B-9B9E-8E6F866E8D2A}" type="slidenum">
              <a:rPr lang="nl-NL" smtClean="0"/>
              <a:t>‹nr.›</a:t>
            </a:fld>
            <a:endParaRPr lang="nl-NL"/>
          </a:p>
        </p:txBody>
      </p:sp>
    </p:spTree>
    <p:extLst>
      <p:ext uri="{BB962C8B-B14F-4D97-AF65-F5344CB8AC3E}">
        <p14:creationId xmlns:p14="http://schemas.microsoft.com/office/powerpoint/2010/main" val="421756755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9.pn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2.png"/><Relationship Id="rId4" Type="http://schemas.openxmlformats.org/officeDocument/2006/relationships/image" Target="../media/image2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3.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4.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endParaRPr lang="nl-NL" dirty="0"/>
          </a:p>
        </p:txBody>
      </p:sp>
      <p:pic>
        <p:nvPicPr>
          <p:cNvPr id="1027" name="Picture 3" descr="C:\Users\Simon\Dropbox\TUE\USE\Clou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2256904"/>
            <a:ext cx="2349500" cy="2108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Simon\Dropbox\TUE\USE\Queu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5544" y="5589240"/>
            <a:ext cx="4914900" cy="17399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Simon\Dropbox\TUE\USE\Cashier.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6320" y="5589240"/>
            <a:ext cx="1016000" cy="17399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Simon\Dropbox\TUE\USE\Queue2.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12048" y="5577532"/>
            <a:ext cx="1016000" cy="17399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Simon\Dropbox\TUE\USE\Dream.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25128" y="2137792"/>
            <a:ext cx="4687232" cy="2587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8714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afterEffect">
                                  <p:stCondLst>
                                    <p:cond delay="2000"/>
                                  </p:stCondLst>
                                  <p:childTnLst>
                                    <p:animEffect transition="out" filter="fade">
                                      <p:cBhvr>
                                        <p:cTn id="6" dur="6000"/>
                                        <p:tgtEl>
                                          <p:spTgt spid="1030"/>
                                        </p:tgtEl>
                                      </p:cBhvr>
                                    </p:animEffect>
                                    <p:set>
                                      <p:cBhvr>
                                        <p:cTn id="7" dur="1" fill="hold">
                                          <p:stCondLst>
                                            <p:cond delay="5999"/>
                                          </p:stCondLst>
                                        </p:cTn>
                                        <p:tgtEl>
                                          <p:spTgt spid="10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endParaRPr lang="nl-NL"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70992" y="354931"/>
            <a:ext cx="1026959" cy="105784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84471" y="103779"/>
            <a:ext cx="2754354" cy="1520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4098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endParaRPr lang="nl-NL"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15589" y="260648"/>
            <a:ext cx="937765" cy="105784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Simon\Dropbox\TUE\USE\Circl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771" y="182559"/>
            <a:ext cx="1041400" cy="117475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descr="C:\Users\Simon\Dropbox\TUE\USE\Society.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31375"/>
            <a:ext cx="3024336" cy="1669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92757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endParaRPr lang="nl-NL"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51520" y="260648"/>
            <a:ext cx="1041400" cy="107272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259634" y="44624"/>
            <a:ext cx="3024334" cy="1669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3032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endParaRPr lang="nl-NL"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847990" y="2256904"/>
            <a:ext cx="1748847" cy="21082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Simon\Dropbox\TUE\USE\Mobil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304628">
            <a:off x="5339027" y="4578050"/>
            <a:ext cx="3479800" cy="26670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Simon\Dropbox\TUE\USE\Payment.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21336655">
            <a:off x="5350094" y="4495961"/>
            <a:ext cx="3479800" cy="266700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Simon\Dropbox\TUE\USE\Indicator.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1340046">
            <a:off x="5326779" y="4348719"/>
            <a:ext cx="3479800" cy="26670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Simon\Dropbox\TUE\USE\Solution.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71800" y="2204864"/>
            <a:ext cx="4690492" cy="2589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098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300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900"/>
                                        <p:tgtEl>
                                          <p:spTgt spid="2052"/>
                                        </p:tgtEl>
                                      </p:cBhvr>
                                    </p:animEffect>
                                  </p:childTnLst>
                                </p:cTn>
                              </p:par>
                            </p:childTnLst>
                          </p:cTn>
                        </p:par>
                        <p:par>
                          <p:cTn id="8" fill="hold">
                            <p:stCondLst>
                              <p:cond delay="3900"/>
                            </p:stCondLst>
                            <p:childTnLst>
                              <p:par>
                                <p:cTn id="9" presetID="10" presetClass="exit" presetSubtype="0" fill="hold" nodeType="afterEffect">
                                  <p:stCondLst>
                                    <p:cond delay="1900"/>
                                  </p:stCondLst>
                                  <p:childTnLst>
                                    <p:animEffect transition="out" filter="fade">
                                      <p:cBhvr>
                                        <p:cTn id="10" dur="900"/>
                                        <p:tgtEl>
                                          <p:spTgt spid="2052"/>
                                        </p:tgtEl>
                                      </p:cBhvr>
                                    </p:animEffect>
                                    <p:set>
                                      <p:cBhvr>
                                        <p:cTn id="11" dur="1" fill="hold">
                                          <p:stCondLst>
                                            <p:cond delay="899"/>
                                          </p:stCondLst>
                                        </p:cTn>
                                        <p:tgtEl>
                                          <p:spTgt spid="2052"/>
                                        </p:tgtEl>
                                        <p:attrNameLst>
                                          <p:attrName>style.visibility</p:attrName>
                                        </p:attrNameLst>
                                      </p:cBhvr>
                                      <p:to>
                                        <p:strVal val="hidden"/>
                                      </p:to>
                                    </p:set>
                                  </p:childTnLst>
                                </p:cTn>
                              </p:par>
                            </p:childTnLst>
                          </p:cTn>
                        </p:par>
                        <p:par>
                          <p:cTn id="12" fill="hold">
                            <p:stCondLst>
                              <p:cond delay="6700"/>
                            </p:stCondLst>
                            <p:childTnLst>
                              <p:par>
                                <p:cTn id="13" presetID="10" presetClass="entr" presetSubtype="0" fill="hold" nodeType="afterEffect">
                                  <p:stCondLst>
                                    <p:cond delay="0"/>
                                  </p:stCondLst>
                                  <p:childTnLst>
                                    <p:set>
                                      <p:cBhvr>
                                        <p:cTn id="14" dur="1" fill="hold">
                                          <p:stCondLst>
                                            <p:cond delay="0"/>
                                          </p:stCondLst>
                                        </p:cTn>
                                        <p:tgtEl>
                                          <p:spTgt spid="2053"/>
                                        </p:tgtEl>
                                        <p:attrNameLst>
                                          <p:attrName>style.visibility</p:attrName>
                                        </p:attrNameLst>
                                      </p:cBhvr>
                                      <p:to>
                                        <p:strVal val="visible"/>
                                      </p:to>
                                    </p:set>
                                    <p:animEffect transition="in" filter="fade">
                                      <p:cBhvr>
                                        <p:cTn id="15" dur="11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endParaRPr lang="nl-NL"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378811" y="2564904"/>
            <a:ext cx="1748847" cy="1801444"/>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Users\Simon\Dropbox\TUE\USE\Expierenc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0782" y="2913590"/>
            <a:ext cx="480554" cy="507251"/>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Simon\Dropbox\TUE\USE\Usertext.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1862" y="2151176"/>
            <a:ext cx="4762500" cy="262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0142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400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29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endParaRPr lang="nl-NL"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199673" y="2492896"/>
            <a:ext cx="1596955" cy="1801444"/>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C:\Users\Simon\Dropbox\TUE\USE\Worl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8944" y="2492896"/>
            <a:ext cx="1537684" cy="1734582"/>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Simon\Dropbox\TUE\USE\Clock.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67101" y="2488743"/>
            <a:ext cx="1612811" cy="181932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2324428" y="2740525"/>
            <a:ext cx="1342937" cy="1342937"/>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2274875" y="2693282"/>
            <a:ext cx="1446550" cy="144655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C:\Users\Simon\Dropbox\TUE\USE\Society.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31840" y="2204864"/>
            <a:ext cx="4762500" cy="262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8514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2000"/>
                                  </p:stCondLst>
                                  <p:childTnLst>
                                    <p:animEffect transition="out" filter="fade">
                                      <p:cBhvr>
                                        <p:cTn id="6" dur="700"/>
                                        <p:tgtEl>
                                          <p:spTgt spid="4098"/>
                                        </p:tgtEl>
                                      </p:cBhvr>
                                    </p:animEffect>
                                    <p:set>
                                      <p:cBhvr>
                                        <p:cTn id="7" dur="1" fill="hold">
                                          <p:stCondLst>
                                            <p:cond delay="699"/>
                                          </p:stCondLst>
                                        </p:cTn>
                                        <p:tgtEl>
                                          <p:spTgt spid="4098"/>
                                        </p:tgtEl>
                                        <p:attrNameLst>
                                          <p:attrName>style.visibility</p:attrName>
                                        </p:attrNameLst>
                                      </p:cBhvr>
                                      <p:to>
                                        <p:strVal val="hidden"/>
                                      </p:to>
                                    </p:set>
                                  </p:childTnLst>
                                </p:cTn>
                              </p:par>
                            </p:childTnLst>
                          </p:cTn>
                        </p:par>
                        <p:par>
                          <p:cTn id="8" fill="hold">
                            <p:stCondLst>
                              <p:cond delay="2700"/>
                            </p:stCondLst>
                            <p:childTnLst>
                              <p:par>
                                <p:cTn id="9" presetID="10" presetClass="entr" presetSubtype="0" fill="hold" nodeType="afterEffect">
                                  <p:stCondLst>
                                    <p:cond delay="0"/>
                                  </p:stCondLst>
                                  <p:childTnLst>
                                    <p:set>
                                      <p:cBhvr>
                                        <p:cTn id="10" dur="1" fill="hold">
                                          <p:stCondLst>
                                            <p:cond delay="0"/>
                                          </p:stCondLst>
                                        </p:cTn>
                                        <p:tgtEl>
                                          <p:spTgt spid="4099"/>
                                        </p:tgtEl>
                                        <p:attrNameLst>
                                          <p:attrName>style.visibility</p:attrName>
                                        </p:attrNameLst>
                                      </p:cBhvr>
                                      <p:to>
                                        <p:strVal val="visible"/>
                                      </p:to>
                                    </p:set>
                                    <p:animEffect transition="in" filter="fade">
                                      <p:cBhvr>
                                        <p:cTn id="11" dur="1300"/>
                                        <p:tgtEl>
                                          <p:spTgt spid="4099"/>
                                        </p:tgtEl>
                                      </p:cBhvr>
                                    </p:animEffect>
                                  </p:childTnLst>
                                </p:cTn>
                              </p:par>
                              <p:par>
                                <p:cTn id="12" presetID="10" presetClass="entr" presetSubtype="0" fill="hold" nodeType="withEffect">
                                  <p:stCondLst>
                                    <p:cond delay="0"/>
                                  </p:stCondLst>
                                  <p:childTnLst>
                                    <p:set>
                                      <p:cBhvr>
                                        <p:cTn id="13" dur="1" fill="hold">
                                          <p:stCondLst>
                                            <p:cond delay="0"/>
                                          </p:stCondLst>
                                        </p:cTn>
                                        <p:tgtEl>
                                          <p:spTgt spid="4100"/>
                                        </p:tgtEl>
                                        <p:attrNameLst>
                                          <p:attrName>style.visibility</p:attrName>
                                        </p:attrNameLst>
                                      </p:cBhvr>
                                      <p:to>
                                        <p:strVal val="visible"/>
                                      </p:to>
                                    </p:set>
                                    <p:animEffect transition="in" filter="fade">
                                      <p:cBhvr>
                                        <p:cTn id="14" dur="1500"/>
                                        <p:tgtEl>
                                          <p:spTgt spid="4100"/>
                                        </p:tgtEl>
                                      </p:cBhvr>
                                    </p:animEffect>
                                  </p:childTnLst>
                                </p:cTn>
                              </p:par>
                              <p:par>
                                <p:cTn id="15" presetID="8" presetClass="emph" presetSubtype="0" fill="hold" nodeType="withEffect">
                                  <p:stCondLst>
                                    <p:cond delay="0"/>
                                  </p:stCondLst>
                                  <p:childTnLst>
                                    <p:animRot by="43200000">
                                      <p:cBhvr>
                                        <p:cTn id="16" dur="12100" fill="hold"/>
                                        <p:tgtEl>
                                          <p:spTgt spid="4100"/>
                                        </p:tgtEl>
                                        <p:attrNameLst>
                                          <p:attrName>r</p:attrName>
                                        </p:attrNameLst>
                                      </p:cBhvr>
                                    </p:animRot>
                                  </p:childTnLst>
                                </p:cTn>
                              </p:par>
                              <p:par>
                                <p:cTn id="17" presetID="10" presetClass="entr" presetSubtype="0" fill="hold" nodeType="withEffect">
                                  <p:stCondLst>
                                    <p:cond delay="0"/>
                                  </p:stCondLst>
                                  <p:childTnLst>
                                    <p:set>
                                      <p:cBhvr>
                                        <p:cTn id="18" dur="1" fill="hold">
                                          <p:stCondLst>
                                            <p:cond delay="0"/>
                                          </p:stCondLst>
                                        </p:cTn>
                                        <p:tgtEl>
                                          <p:spTgt spid="4101"/>
                                        </p:tgtEl>
                                        <p:attrNameLst>
                                          <p:attrName>style.visibility</p:attrName>
                                        </p:attrNameLst>
                                      </p:cBhvr>
                                      <p:to>
                                        <p:strVal val="visible"/>
                                      </p:to>
                                    </p:set>
                                    <p:animEffect transition="in" filter="fade">
                                      <p:cBhvr>
                                        <p:cTn id="19" dur="1500"/>
                                        <p:tgtEl>
                                          <p:spTgt spid="4101"/>
                                        </p:tgtEl>
                                      </p:cBhvr>
                                    </p:animEffect>
                                  </p:childTnLst>
                                </p:cTn>
                              </p:par>
                              <p:par>
                                <p:cTn id="20" presetID="8" presetClass="emph" presetSubtype="0" fill="hold" nodeType="withEffect">
                                  <p:stCondLst>
                                    <p:cond delay="0"/>
                                  </p:stCondLst>
                                  <p:childTnLst>
                                    <p:animRot by="5400000">
                                      <p:cBhvr>
                                        <p:cTn id="21" dur="12000" fill="hold"/>
                                        <p:tgtEl>
                                          <p:spTgt spid="410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endParaRPr lang="nl-NL"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475656" y="2492896"/>
            <a:ext cx="1748846" cy="1801443"/>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C:\Users\Simon\Dropbox\TUE\USE\Money.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8262" y="1700808"/>
            <a:ext cx="1320552" cy="1320552"/>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Simon\Dropbox\TUE\USE\Money.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14642" y="1511300"/>
            <a:ext cx="981596" cy="981596"/>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Simon\Dropbox\TUE\USE\Money.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6060" y="714339"/>
            <a:ext cx="876300" cy="876300"/>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 descr="C:\Users\Simon\Dropbox\TUE\USE\Enterpris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9860" y="2204864"/>
            <a:ext cx="4762500" cy="262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218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1000"/>
                                        <p:tgtEl>
                                          <p:spTgt spid="5122"/>
                                        </p:tgtEl>
                                      </p:cBhvr>
                                    </p:animEffect>
                                  </p:childTnLst>
                                </p:cTn>
                              </p:par>
                            </p:childTnLst>
                          </p:cTn>
                        </p:par>
                        <p:par>
                          <p:cTn id="8" fill="hold">
                            <p:stCondLst>
                              <p:cond delay="1000"/>
                            </p:stCondLst>
                            <p:childTnLst>
                              <p:par>
                                <p:cTn id="9" presetID="10" presetClass="entr" presetSubtype="0" fill="hold" nodeType="afterEffect">
                                  <p:stCondLst>
                                    <p:cond delay="750"/>
                                  </p:stCondLst>
                                  <p:childTnLst>
                                    <p:set>
                                      <p:cBhvr>
                                        <p:cTn id="10" dur="1" fill="hold">
                                          <p:stCondLst>
                                            <p:cond delay="0"/>
                                          </p:stCondLst>
                                        </p:cTn>
                                        <p:tgtEl>
                                          <p:spTgt spid="5123"/>
                                        </p:tgtEl>
                                        <p:attrNameLst>
                                          <p:attrName>style.visibility</p:attrName>
                                        </p:attrNameLst>
                                      </p:cBhvr>
                                      <p:to>
                                        <p:strVal val="visible"/>
                                      </p:to>
                                    </p:set>
                                    <p:animEffect transition="in" filter="fade">
                                      <p:cBhvr>
                                        <p:cTn id="11" dur="1000"/>
                                        <p:tgtEl>
                                          <p:spTgt spid="5123"/>
                                        </p:tgtEl>
                                      </p:cBhvr>
                                    </p:animEffect>
                                  </p:childTnLst>
                                </p:cTn>
                              </p:par>
                            </p:childTnLst>
                          </p:cTn>
                        </p:par>
                        <p:par>
                          <p:cTn id="12" fill="hold">
                            <p:stCondLst>
                              <p:cond delay="2750"/>
                            </p:stCondLst>
                            <p:childTnLst>
                              <p:par>
                                <p:cTn id="13" presetID="10" presetClass="entr" presetSubtype="0" fill="hold" nodeType="afterEffect">
                                  <p:stCondLst>
                                    <p:cond delay="750"/>
                                  </p:stCondLst>
                                  <p:childTnLst>
                                    <p:set>
                                      <p:cBhvr>
                                        <p:cTn id="14" dur="1" fill="hold">
                                          <p:stCondLst>
                                            <p:cond delay="0"/>
                                          </p:stCondLst>
                                        </p:cTn>
                                        <p:tgtEl>
                                          <p:spTgt spid="5124"/>
                                        </p:tgtEl>
                                        <p:attrNameLst>
                                          <p:attrName>style.visibility</p:attrName>
                                        </p:attrNameLst>
                                      </p:cBhvr>
                                      <p:to>
                                        <p:strVal val="visible"/>
                                      </p:to>
                                    </p:set>
                                    <p:animEffect transition="in" filter="fade">
                                      <p:cBhvr>
                                        <p:cTn id="15" dur="10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endParaRPr lang="nl-NL" dirty="0"/>
          </a:p>
        </p:txBody>
      </p:sp>
    </p:spTree>
    <p:extLst>
      <p:ext uri="{BB962C8B-B14F-4D97-AF65-F5344CB8AC3E}">
        <p14:creationId xmlns:p14="http://schemas.microsoft.com/office/powerpoint/2010/main" val="350806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endParaRPr lang="nl-NL"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70992" y="273985"/>
            <a:ext cx="1026959" cy="92148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84471" y="69900"/>
            <a:ext cx="2754354" cy="1520404"/>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611560" y="1903369"/>
            <a:ext cx="7747969" cy="1581202"/>
          </a:xfrm>
          <a:prstGeom prst="rect">
            <a:avLst/>
          </a:prstGeom>
          <a:noFill/>
        </p:spPr>
        <p:txBody>
          <a:bodyPr wrap="square" rtlCol="0">
            <a:spAutoFit/>
          </a:bodyPr>
          <a:lstStyle/>
          <a:p>
            <a:pPr algn="ctr">
              <a:lnSpc>
                <a:spcPct val="150000"/>
              </a:lnSpc>
            </a:pPr>
            <a:r>
              <a:rPr lang="nl-NL" sz="2400" b="1" dirty="0" smtClean="0">
                <a:solidFill>
                  <a:srgbClr val="1F1F1B"/>
                </a:solidFill>
                <a:latin typeface="Levenim MT" pitchFamily="2" charset="-79"/>
                <a:cs typeface="Levenim MT" pitchFamily="2" charset="-79"/>
              </a:rPr>
              <a:t>Dream:</a:t>
            </a:r>
          </a:p>
          <a:p>
            <a:pPr algn="ctr">
              <a:lnSpc>
                <a:spcPct val="150000"/>
              </a:lnSpc>
            </a:pPr>
            <a:r>
              <a:rPr lang="nl-NL" sz="2400" u="sng" dirty="0" err="1" smtClean="0">
                <a:solidFill>
                  <a:srgbClr val="1F1F1B"/>
                </a:solidFill>
                <a:latin typeface="Levenim MT" pitchFamily="2" charset="-79"/>
                <a:cs typeface="Levenim MT" pitchFamily="2" charset="-79"/>
              </a:rPr>
              <a:t>Reduce</a:t>
            </a:r>
            <a:r>
              <a:rPr lang="nl-NL" sz="2400" dirty="0" smtClean="0">
                <a:solidFill>
                  <a:srgbClr val="1F1F1B"/>
                </a:solidFill>
                <a:latin typeface="Levenim MT" pitchFamily="2" charset="-79"/>
                <a:cs typeface="Levenim MT" pitchFamily="2" charset="-79"/>
              </a:rPr>
              <a:t> queues </a:t>
            </a:r>
          </a:p>
          <a:p>
            <a:pPr algn="ctr">
              <a:lnSpc>
                <a:spcPct val="150000"/>
              </a:lnSpc>
            </a:pPr>
            <a:r>
              <a:rPr lang="nl-NL" dirty="0" smtClean="0">
                <a:solidFill>
                  <a:schemeClr val="bg1">
                    <a:lumMod val="50000"/>
                  </a:schemeClr>
                </a:solidFill>
                <a:latin typeface="Levenim MT" pitchFamily="2" charset="-79"/>
                <a:cs typeface="Levenim MT" pitchFamily="2" charset="-79"/>
              </a:rPr>
              <a:t>at </a:t>
            </a:r>
            <a:r>
              <a:rPr lang="nl-NL" dirty="0" err="1" smtClean="0">
                <a:solidFill>
                  <a:schemeClr val="bg1">
                    <a:lumMod val="50000"/>
                  </a:schemeClr>
                </a:solidFill>
                <a:latin typeface="Levenim MT" pitchFamily="2" charset="-79"/>
                <a:cs typeface="Levenim MT" pitchFamily="2" charset="-79"/>
              </a:rPr>
              <a:t>places</a:t>
            </a:r>
            <a:r>
              <a:rPr lang="nl-NL" dirty="0" smtClean="0">
                <a:solidFill>
                  <a:schemeClr val="bg1">
                    <a:lumMod val="50000"/>
                  </a:schemeClr>
                </a:solidFill>
                <a:latin typeface="Levenim MT" pitchFamily="2" charset="-79"/>
                <a:cs typeface="Levenim MT" pitchFamily="2" charset="-79"/>
              </a:rPr>
              <a:t> </a:t>
            </a:r>
            <a:r>
              <a:rPr lang="nl-NL" dirty="0" err="1" smtClean="0">
                <a:solidFill>
                  <a:schemeClr val="bg1">
                    <a:lumMod val="50000"/>
                  </a:schemeClr>
                </a:solidFill>
                <a:latin typeface="Levenim MT" pitchFamily="2" charset="-79"/>
                <a:cs typeface="Levenim MT" pitchFamily="2" charset="-79"/>
              </a:rPr>
              <a:t>where</a:t>
            </a:r>
            <a:r>
              <a:rPr lang="nl-NL" dirty="0" smtClean="0">
                <a:solidFill>
                  <a:schemeClr val="bg1">
                    <a:lumMod val="50000"/>
                  </a:schemeClr>
                </a:solidFill>
                <a:latin typeface="Levenim MT" pitchFamily="2" charset="-79"/>
                <a:cs typeface="Levenim MT" pitchFamily="2" charset="-79"/>
              </a:rPr>
              <a:t> </a:t>
            </a:r>
            <a:r>
              <a:rPr lang="nl-NL" dirty="0" err="1" smtClean="0">
                <a:solidFill>
                  <a:schemeClr val="bg1">
                    <a:lumMod val="50000"/>
                  </a:schemeClr>
                </a:solidFill>
                <a:latin typeface="Levenim MT" pitchFamily="2" charset="-79"/>
                <a:cs typeface="Levenim MT" pitchFamily="2" charset="-79"/>
              </a:rPr>
              <a:t>queuing</a:t>
            </a:r>
            <a:r>
              <a:rPr lang="nl-NL" dirty="0" smtClean="0">
                <a:solidFill>
                  <a:schemeClr val="bg1">
                    <a:lumMod val="50000"/>
                  </a:schemeClr>
                </a:solidFill>
                <a:latin typeface="Levenim MT" pitchFamily="2" charset="-79"/>
                <a:cs typeface="Levenim MT" pitchFamily="2" charset="-79"/>
              </a:rPr>
              <a:t> is </a:t>
            </a:r>
            <a:r>
              <a:rPr lang="nl-NL" dirty="0" err="1" smtClean="0">
                <a:solidFill>
                  <a:schemeClr val="bg1">
                    <a:lumMod val="50000"/>
                  </a:schemeClr>
                </a:solidFill>
                <a:latin typeface="Levenim MT" pitchFamily="2" charset="-79"/>
                <a:cs typeface="Levenim MT" pitchFamily="2" charset="-79"/>
              </a:rPr>
              <a:t>an</a:t>
            </a:r>
            <a:r>
              <a:rPr lang="nl-NL" dirty="0" smtClean="0">
                <a:solidFill>
                  <a:schemeClr val="bg1">
                    <a:lumMod val="50000"/>
                  </a:schemeClr>
                </a:solidFill>
                <a:latin typeface="Levenim MT" pitchFamily="2" charset="-79"/>
                <a:cs typeface="Levenim MT" pitchFamily="2" charset="-79"/>
              </a:rPr>
              <a:t> </a:t>
            </a:r>
            <a:r>
              <a:rPr lang="nl-NL" dirty="0" err="1" smtClean="0">
                <a:solidFill>
                  <a:schemeClr val="bg1">
                    <a:lumMod val="50000"/>
                  </a:schemeClr>
                </a:solidFill>
                <a:latin typeface="Levenim MT" pitchFamily="2" charset="-79"/>
                <a:cs typeface="Levenim MT" pitchFamily="2" charset="-79"/>
              </a:rPr>
              <a:t>everyday</a:t>
            </a:r>
            <a:r>
              <a:rPr lang="nl-NL" dirty="0" smtClean="0">
                <a:solidFill>
                  <a:schemeClr val="bg1">
                    <a:lumMod val="50000"/>
                  </a:schemeClr>
                </a:solidFill>
                <a:latin typeface="Levenim MT" pitchFamily="2" charset="-79"/>
                <a:cs typeface="Levenim MT" pitchFamily="2" charset="-79"/>
              </a:rPr>
              <a:t> </a:t>
            </a:r>
            <a:r>
              <a:rPr lang="nl-NL" dirty="0" err="1" smtClean="0">
                <a:solidFill>
                  <a:schemeClr val="bg1">
                    <a:lumMod val="50000"/>
                  </a:schemeClr>
                </a:solidFill>
                <a:latin typeface="Levenim MT" pitchFamily="2" charset="-79"/>
                <a:cs typeface="Levenim MT" pitchFamily="2" charset="-79"/>
              </a:rPr>
              <a:t>occurrence</a:t>
            </a:r>
            <a:r>
              <a:rPr lang="nl-NL" dirty="0" smtClean="0">
                <a:solidFill>
                  <a:schemeClr val="bg1">
                    <a:lumMod val="50000"/>
                  </a:schemeClr>
                </a:solidFill>
                <a:latin typeface="Levenim MT" pitchFamily="2" charset="-79"/>
                <a:cs typeface="Levenim MT" pitchFamily="2" charset="-79"/>
              </a:rPr>
              <a:t> </a:t>
            </a:r>
          </a:p>
        </p:txBody>
      </p:sp>
      <p:sp>
        <p:nvSpPr>
          <p:cNvPr id="7" name="Tekstvak 6"/>
          <p:cNvSpPr txBox="1"/>
          <p:nvPr/>
        </p:nvSpPr>
        <p:spPr>
          <a:xfrm>
            <a:off x="611560" y="3924633"/>
            <a:ext cx="7747969" cy="1615827"/>
          </a:xfrm>
          <a:prstGeom prst="rect">
            <a:avLst/>
          </a:prstGeom>
          <a:noFill/>
        </p:spPr>
        <p:txBody>
          <a:bodyPr wrap="square" rtlCol="0">
            <a:spAutoFit/>
          </a:bodyPr>
          <a:lstStyle/>
          <a:p>
            <a:pPr algn="ctr">
              <a:lnSpc>
                <a:spcPct val="150000"/>
              </a:lnSpc>
            </a:pPr>
            <a:r>
              <a:rPr lang="nl-NL" sz="2400" b="1" dirty="0" err="1" smtClean="0">
                <a:solidFill>
                  <a:srgbClr val="1F1F1B"/>
                </a:solidFill>
                <a:latin typeface="Levenim MT" pitchFamily="2" charset="-79"/>
                <a:cs typeface="Levenim MT" pitchFamily="2" charset="-79"/>
              </a:rPr>
              <a:t>Redesigned</a:t>
            </a:r>
            <a:r>
              <a:rPr lang="nl-NL" sz="2400" b="1" dirty="0" smtClean="0">
                <a:solidFill>
                  <a:srgbClr val="1F1F1B"/>
                </a:solidFill>
                <a:latin typeface="Levenim MT" pitchFamily="2" charset="-79"/>
                <a:cs typeface="Levenim MT" pitchFamily="2" charset="-79"/>
              </a:rPr>
              <a:t>:</a:t>
            </a:r>
          </a:p>
          <a:p>
            <a:pPr algn="ctr">
              <a:lnSpc>
                <a:spcPct val="150000"/>
              </a:lnSpc>
            </a:pPr>
            <a:r>
              <a:rPr lang="nl-NL" sz="2400" u="sng" dirty="0" err="1" smtClean="0">
                <a:solidFill>
                  <a:srgbClr val="1F1F1B"/>
                </a:solidFill>
                <a:latin typeface="Levenim MT" pitchFamily="2" charset="-79"/>
                <a:cs typeface="Levenim MT" pitchFamily="2" charset="-79"/>
              </a:rPr>
              <a:t>Prevent</a:t>
            </a:r>
            <a:r>
              <a:rPr lang="nl-NL" sz="2400" dirty="0" smtClean="0">
                <a:solidFill>
                  <a:srgbClr val="1F1F1B"/>
                </a:solidFill>
                <a:latin typeface="Levenim MT" pitchFamily="2" charset="-79"/>
                <a:cs typeface="Levenim MT" pitchFamily="2" charset="-79"/>
              </a:rPr>
              <a:t> queues </a:t>
            </a:r>
          </a:p>
          <a:p>
            <a:pPr algn="ctr">
              <a:lnSpc>
                <a:spcPct val="150000"/>
              </a:lnSpc>
            </a:pPr>
            <a:r>
              <a:rPr lang="nl-NL" dirty="0">
                <a:solidFill>
                  <a:schemeClr val="bg1">
                    <a:lumMod val="50000"/>
                  </a:schemeClr>
                </a:solidFill>
                <a:latin typeface="Levenim MT" pitchFamily="2" charset="-79"/>
                <a:cs typeface="Levenim MT" pitchFamily="2" charset="-79"/>
              </a:rPr>
              <a:t>at </a:t>
            </a:r>
            <a:r>
              <a:rPr lang="nl-NL" dirty="0" err="1">
                <a:solidFill>
                  <a:schemeClr val="bg1">
                    <a:lumMod val="50000"/>
                  </a:schemeClr>
                </a:solidFill>
                <a:latin typeface="Levenim MT" pitchFamily="2" charset="-79"/>
                <a:cs typeface="Levenim MT" pitchFamily="2" charset="-79"/>
              </a:rPr>
              <a:t>places</a:t>
            </a:r>
            <a:r>
              <a:rPr lang="nl-NL" dirty="0">
                <a:solidFill>
                  <a:schemeClr val="bg1">
                    <a:lumMod val="50000"/>
                  </a:schemeClr>
                </a:solidFill>
                <a:latin typeface="Levenim MT" pitchFamily="2" charset="-79"/>
                <a:cs typeface="Levenim MT" pitchFamily="2" charset="-79"/>
              </a:rPr>
              <a:t> </a:t>
            </a:r>
            <a:r>
              <a:rPr lang="nl-NL" dirty="0" err="1">
                <a:solidFill>
                  <a:schemeClr val="bg1">
                    <a:lumMod val="50000"/>
                  </a:schemeClr>
                </a:solidFill>
                <a:latin typeface="Levenim MT" pitchFamily="2" charset="-79"/>
                <a:cs typeface="Levenim MT" pitchFamily="2" charset="-79"/>
              </a:rPr>
              <a:t>where</a:t>
            </a:r>
            <a:r>
              <a:rPr lang="nl-NL" dirty="0">
                <a:solidFill>
                  <a:schemeClr val="bg1">
                    <a:lumMod val="50000"/>
                  </a:schemeClr>
                </a:solidFill>
                <a:latin typeface="Levenim MT" pitchFamily="2" charset="-79"/>
                <a:cs typeface="Levenim MT" pitchFamily="2" charset="-79"/>
              </a:rPr>
              <a:t> </a:t>
            </a:r>
            <a:r>
              <a:rPr lang="nl-NL" dirty="0" err="1">
                <a:solidFill>
                  <a:schemeClr val="bg1">
                    <a:lumMod val="50000"/>
                  </a:schemeClr>
                </a:solidFill>
                <a:latin typeface="Levenim MT" pitchFamily="2" charset="-79"/>
                <a:cs typeface="Levenim MT" pitchFamily="2" charset="-79"/>
              </a:rPr>
              <a:t>queuing</a:t>
            </a:r>
            <a:r>
              <a:rPr lang="nl-NL" dirty="0">
                <a:solidFill>
                  <a:schemeClr val="bg1">
                    <a:lumMod val="50000"/>
                  </a:schemeClr>
                </a:solidFill>
                <a:latin typeface="Levenim MT" pitchFamily="2" charset="-79"/>
                <a:cs typeface="Levenim MT" pitchFamily="2" charset="-79"/>
              </a:rPr>
              <a:t> is </a:t>
            </a:r>
            <a:r>
              <a:rPr lang="nl-NL" dirty="0" err="1">
                <a:solidFill>
                  <a:schemeClr val="bg1">
                    <a:lumMod val="50000"/>
                  </a:schemeClr>
                </a:solidFill>
                <a:latin typeface="Levenim MT" pitchFamily="2" charset="-79"/>
                <a:cs typeface="Levenim MT" pitchFamily="2" charset="-79"/>
              </a:rPr>
              <a:t>an</a:t>
            </a:r>
            <a:r>
              <a:rPr lang="nl-NL" dirty="0">
                <a:solidFill>
                  <a:schemeClr val="bg1">
                    <a:lumMod val="50000"/>
                  </a:schemeClr>
                </a:solidFill>
                <a:latin typeface="Levenim MT" pitchFamily="2" charset="-79"/>
                <a:cs typeface="Levenim MT" pitchFamily="2" charset="-79"/>
              </a:rPr>
              <a:t> </a:t>
            </a:r>
            <a:r>
              <a:rPr lang="nl-NL" dirty="0" err="1">
                <a:solidFill>
                  <a:schemeClr val="bg1">
                    <a:lumMod val="50000"/>
                  </a:schemeClr>
                </a:solidFill>
                <a:latin typeface="Levenim MT" pitchFamily="2" charset="-79"/>
                <a:cs typeface="Levenim MT" pitchFamily="2" charset="-79"/>
              </a:rPr>
              <a:t>everyday</a:t>
            </a:r>
            <a:r>
              <a:rPr lang="nl-NL" dirty="0">
                <a:solidFill>
                  <a:schemeClr val="bg1">
                    <a:lumMod val="50000"/>
                  </a:schemeClr>
                </a:solidFill>
                <a:latin typeface="Levenim MT" pitchFamily="2" charset="-79"/>
                <a:cs typeface="Levenim MT" pitchFamily="2" charset="-79"/>
              </a:rPr>
              <a:t> </a:t>
            </a:r>
            <a:r>
              <a:rPr lang="nl-NL" dirty="0" err="1">
                <a:solidFill>
                  <a:schemeClr val="bg1">
                    <a:lumMod val="50000"/>
                  </a:schemeClr>
                </a:solidFill>
                <a:latin typeface="Levenim MT" pitchFamily="2" charset="-79"/>
                <a:cs typeface="Levenim MT" pitchFamily="2" charset="-79"/>
              </a:rPr>
              <a:t>occurrence</a:t>
            </a:r>
            <a:r>
              <a:rPr lang="nl-NL" dirty="0">
                <a:solidFill>
                  <a:schemeClr val="bg1">
                    <a:lumMod val="50000"/>
                  </a:schemeClr>
                </a:solidFill>
                <a:latin typeface="Levenim MT" pitchFamily="2" charset="-79"/>
                <a:cs typeface="Levenim MT" pitchFamily="2" charset="-79"/>
              </a:rPr>
              <a:t> </a:t>
            </a:r>
          </a:p>
        </p:txBody>
      </p:sp>
    </p:spTree>
    <p:extLst>
      <p:ext uri="{BB962C8B-B14F-4D97-AF65-F5344CB8AC3E}">
        <p14:creationId xmlns:p14="http://schemas.microsoft.com/office/powerpoint/2010/main" val="802332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endParaRPr lang="nl-NL"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51520" y="149618"/>
            <a:ext cx="1026959" cy="123797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Simon\Dropbox\TUE\USE\Solution.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999" y="103779"/>
            <a:ext cx="2754355" cy="1520404"/>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Simon\Dropbox\TUE\USE\Solutionexplain.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077" y="2276872"/>
            <a:ext cx="8820150" cy="291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8276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endParaRPr lang="nl-NL"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51520" y="149618"/>
            <a:ext cx="1026959" cy="123797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Simon\Dropbox\TUE\USE\Solution.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999" y="103779"/>
            <a:ext cx="2754355" cy="1520404"/>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Users\Simon\Dropbox\TUE\USE\Indicatorphon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36044" y="1594839"/>
            <a:ext cx="2832100" cy="444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560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1432</TotalTime>
  <Words>497</Words>
  <Application>Microsoft Office PowerPoint</Application>
  <PresentationFormat>Diavoorstelling (4:3)</PresentationFormat>
  <Paragraphs>44</Paragraphs>
  <Slides>12</Slides>
  <Notes>12</Notes>
  <HiddenSlides>0</HiddenSlides>
  <MMClips>0</MMClips>
  <ScaleCrop>false</ScaleCrop>
  <HeadingPairs>
    <vt:vector size="4" baseType="variant">
      <vt:variant>
        <vt:lpstr>Thema</vt:lpstr>
      </vt:variant>
      <vt:variant>
        <vt:i4>1</vt:i4>
      </vt:variant>
      <vt:variant>
        <vt:lpstr>Diatitels</vt:lpstr>
      </vt:variant>
      <vt:variant>
        <vt:i4>12</vt:i4>
      </vt:variant>
    </vt:vector>
  </HeadingPairs>
  <TitlesOfParts>
    <vt:vector size="13" baseType="lpstr">
      <vt:lpstr>Kantoorthema</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Simon</dc:creator>
  <cp:lastModifiedBy>Simon</cp:lastModifiedBy>
  <cp:revision>34</cp:revision>
  <dcterms:created xsi:type="dcterms:W3CDTF">2013-06-12T18:53:34Z</dcterms:created>
  <dcterms:modified xsi:type="dcterms:W3CDTF">2013-06-14T10:58:52Z</dcterms:modified>
</cp:coreProperties>
</file>